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6" r:id="rId2"/>
    <p:sldId id="285" r:id="rId3"/>
    <p:sldId id="259" r:id="rId4"/>
    <p:sldId id="268" r:id="rId5"/>
    <p:sldId id="266" r:id="rId6"/>
    <p:sldId id="263" r:id="rId7"/>
    <p:sldId id="274" r:id="rId8"/>
    <p:sldId id="258" r:id="rId9"/>
    <p:sldId id="265" r:id="rId10"/>
    <p:sldId id="271" r:id="rId11"/>
    <p:sldId id="278" r:id="rId12"/>
    <p:sldId id="275" r:id="rId13"/>
    <p:sldId id="283" r:id="rId14"/>
    <p:sldId id="279" r:id="rId15"/>
    <p:sldId id="284" r:id="rId16"/>
    <p:sldId id="261" r:id="rId17"/>
    <p:sldId id="269" r:id="rId18"/>
    <p:sldId id="281" r:id="rId19"/>
    <p:sldId id="270" r:id="rId20"/>
    <p:sldId id="280" r:id="rId21"/>
    <p:sldId id="256" r:id="rId22"/>
    <p:sldId id="282" r:id="rId23"/>
    <p:sldId id="260" r:id="rId24"/>
    <p:sldId id="264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1" autoAdjust="0"/>
  </p:normalViewPr>
  <p:slideViewPr>
    <p:cSldViewPr>
      <p:cViewPr varScale="1">
        <p:scale>
          <a:sx n="85" d="100"/>
          <a:sy n="85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B5B570-3071-4335-ACE5-6FA3E701CFBD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D0746D-E76B-495B-B35F-63B478D49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1.png"/><Relationship Id="rId7" Type="http://schemas.openxmlformats.org/officeDocument/2006/relationships/image" Target="../media/image28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Мультимедийная</a:t>
            </a:r>
            <a:r>
              <a:rPr lang="ru-RU" dirty="0" smtClean="0"/>
              <a:t> игра «Правила на дороге»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Составила: Волкова Н.Г.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оспитатель СП детский сад «Ромашка» </a:t>
            </a:r>
          </a:p>
          <a:p>
            <a:r>
              <a:rPr lang="ru-RU" dirty="0" smtClean="0"/>
              <a:t>ГБОУ СОШ с. Красносамарское </a:t>
            </a:r>
          </a:p>
          <a:p>
            <a:r>
              <a:rPr lang="ru-RU" dirty="0" smtClean="0"/>
              <a:t>м.р. </a:t>
            </a:r>
            <a:r>
              <a:rPr lang="ru-RU" dirty="0" err="1" smtClean="0"/>
              <a:t>Кинельский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paganda-bdd.ru/images/image/150709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C:\Documents and Settings\Ирина\Рабочий стол\12_md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286256"/>
            <a:ext cx="685802" cy="127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3.imgbb.ru/8/e/6/8e6b1553eff0c11694d83365383c1f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При переходе улиц с двусторонним движением сначала посмотри налево, а дойдя до середины- направо.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4495800"/>
            <a:ext cx="9144000" cy="2362200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3B3B3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9" descr="LANDS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22812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286598" y="214290"/>
            <a:ext cx="6857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>
              <a:spcBef>
                <a:spcPct val="0"/>
              </a:spcBef>
            </a:pPr>
            <a:r>
              <a:rPr lang="ru-RU" sz="2800" b="1" dirty="0" smtClean="0">
                <a:solidFill>
                  <a:srgbClr val="FFC000"/>
                </a:solidFill>
              </a:rPr>
              <a:t>Автобус и троллейбус  сзади обходи</a:t>
            </a:r>
          </a:p>
        </p:txBody>
      </p:sp>
      <p:pic>
        <p:nvPicPr>
          <p:cNvPr id="16" name="Picture 9" descr="LANDS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714356"/>
            <a:ext cx="22812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1428760" cy="1785951"/>
          </a:xfrm>
          <a:prstGeom prst="rect">
            <a:avLst/>
          </a:prstGeom>
          <a:noFill/>
        </p:spPr>
      </p:pic>
      <p:pic>
        <p:nvPicPr>
          <p:cNvPr id="18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1428760" cy="1785951"/>
          </a:xfrm>
          <a:prstGeom prst="rect">
            <a:avLst/>
          </a:prstGeom>
          <a:noFill/>
        </p:spPr>
      </p:pic>
      <p:pic>
        <p:nvPicPr>
          <p:cNvPr id="19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780" y="1081070"/>
            <a:ext cx="1428760" cy="1785951"/>
          </a:xfrm>
          <a:prstGeom prst="rect">
            <a:avLst/>
          </a:prstGeom>
          <a:noFill/>
        </p:spPr>
      </p:pic>
      <p:pic>
        <p:nvPicPr>
          <p:cNvPr id="20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857232"/>
            <a:ext cx="1428760" cy="1785951"/>
          </a:xfrm>
          <a:prstGeom prst="rect">
            <a:avLst/>
          </a:prstGeom>
          <a:noFill/>
        </p:spPr>
      </p:pic>
      <p:sp>
        <p:nvSpPr>
          <p:cNvPr id="21" name="Rectangle 40"/>
          <p:cNvSpPr>
            <a:spLocks noChangeArrowheads="1"/>
          </p:cNvSpPr>
          <p:nvPr/>
        </p:nvSpPr>
        <p:spPr bwMode="auto">
          <a:xfrm>
            <a:off x="5643570" y="4572008"/>
            <a:ext cx="2438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5643570" y="5214950"/>
            <a:ext cx="2438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5643570" y="5786454"/>
            <a:ext cx="2438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5643570" y="6357958"/>
            <a:ext cx="2438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" name="Picture 15" descr="HAPPYBO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3116"/>
            <a:ext cx="8477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C:\Documents and Settings\Ирина\Рабочий стол\автобус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071810"/>
            <a:ext cx="4114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 descr="C:\Documents and Settings\Ирина\Рабочий стол\girls09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143116"/>
            <a:ext cx="8858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9778E-6 C 0.13386 -0.00717 0.26788 -0.01411 0.31077 0.08395 C 0.35365 0.18201 0.26528 0.50486 0.25677 0.58811 " pathEditMode="relative" ptsTypes="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4-tub-ru.yandex.net/i?id=169249245-6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00240"/>
            <a:ext cx="5143536" cy="26432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290"/>
            <a:ext cx="89297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А трамвай, запомни, только спереди! 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 flipV="1">
            <a:off x="2143108" y="4214818"/>
            <a:ext cx="3286148" cy="12858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000504"/>
            <a:ext cx="1428760" cy="1785951"/>
          </a:xfrm>
          <a:prstGeom prst="rect">
            <a:avLst/>
          </a:prstGeom>
          <a:noFill/>
        </p:spPr>
      </p:pic>
      <p:pic>
        <p:nvPicPr>
          <p:cNvPr id="13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85794"/>
            <a:ext cx="1428760" cy="1785951"/>
          </a:xfrm>
          <a:prstGeom prst="rect">
            <a:avLst/>
          </a:prstGeom>
          <a:noFill/>
        </p:spPr>
      </p:pic>
      <p:pic>
        <p:nvPicPr>
          <p:cNvPr id="14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857232"/>
            <a:ext cx="1428760" cy="1785951"/>
          </a:xfrm>
          <a:prstGeom prst="rect">
            <a:avLst/>
          </a:prstGeom>
          <a:noFill/>
        </p:spPr>
      </p:pic>
      <p:pic>
        <p:nvPicPr>
          <p:cNvPr id="15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1428760" cy="1785951"/>
          </a:xfrm>
          <a:prstGeom prst="rect">
            <a:avLst/>
          </a:prstGeom>
          <a:noFill/>
        </p:spPr>
      </p:pic>
      <p:pic>
        <p:nvPicPr>
          <p:cNvPr id="17" name="Picture 9" descr="LANDS0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71480"/>
            <a:ext cx="192404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0" y="4000504"/>
            <a:ext cx="9144000" cy="2857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 flipV="1">
            <a:off x="0" y="3500438"/>
            <a:ext cx="1785918" cy="28575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4" name="Group 57"/>
          <p:cNvGrpSpPr>
            <a:grpSpLocks/>
          </p:cNvGrpSpPr>
          <p:nvPr/>
        </p:nvGrpSpPr>
        <p:grpSpPr bwMode="auto">
          <a:xfrm>
            <a:off x="7000892" y="5129226"/>
            <a:ext cx="1571636" cy="1514484"/>
            <a:chOff x="2018" y="1163"/>
            <a:chExt cx="2241" cy="2449"/>
          </a:xfrm>
        </p:grpSpPr>
        <p:pic>
          <p:nvPicPr>
            <p:cNvPr id="25" name="Picture 10" descr="CRCTR112"/>
            <p:cNvPicPr>
              <a:picLocks noChangeAspect="1" noChangeArrowheads="1"/>
            </p:cNvPicPr>
            <p:nvPr/>
          </p:nvPicPr>
          <p:blipFill>
            <a:blip r:embed="rId5" cstate="print"/>
            <a:srcRect t="25639"/>
            <a:stretch>
              <a:fillRect/>
            </a:stretch>
          </p:blipFill>
          <p:spPr bwMode="auto">
            <a:xfrm>
              <a:off x="2018" y="1163"/>
              <a:ext cx="1449" cy="1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4" descr="COBJ06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16" y="1797"/>
              <a:ext cx="1243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071810"/>
            <a:ext cx="1428760" cy="1785951"/>
          </a:xfrm>
          <a:prstGeom prst="rect">
            <a:avLst/>
          </a:prstGeom>
          <a:noFill/>
        </p:spPr>
      </p:pic>
      <p:pic>
        <p:nvPicPr>
          <p:cNvPr id="28" name="Picture 4" descr="http://www.genxandassociates.com/images/tre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40" y="3571876"/>
            <a:ext cx="1428760" cy="1785951"/>
          </a:xfrm>
          <a:prstGeom prst="rect">
            <a:avLst/>
          </a:prstGeom>
          <a:noFill/>
        </p:spPr>
      </p:pic>
      <p:pic>
        <p:nvPicPr>
          <p:cNvPr id="29" name="Picture 8" descr="C:\Documents and Settings\Ирина\Рабочий стол\c04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857232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 descr="LANDS0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14818"/>
            <a:ext cx="21605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64 -0.0111 C 0.1184 -0.0185 0.15816 -0.02567 0.16632 0.0525 C 0.17448 0.13067 0.13489 0.38761 0.12795 0.45838 C 0.121 0.52914 0.125 0.47156 0.12482 0.47665 C 0.12465 0.48173 0.12552 0.48543 0.12638 0.4891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2" descr="paz-siti_dver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6048388" cy="505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357166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Comic Sans MS" pitchFamily="66" charset="0"/>
              </a:rPr>
              <a:t>Как нужно заходить в общественный транспорт?</a:t>
            </a:r>
            <a:endParaRPr lang="ru-RU" sz="2400" b="1" i="1" dirty="0"/>
          </a:p>
        </p:txBody>
      </p:sp>
      <p:pic>
        <p:nvPicPr>
          <p:cNvPr id="4" name="Picture 6" descr="C:\Documents and Settings\Ирина\Рабочий стол\girls07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1428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Ирина\Рабочий стол\boys1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643182"/>
            <a:ext cx="12382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Documents and Settings\Ирина\Рабочий стол\boys5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857628"/>
            <a:ext cx="762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flipH="1">
            <a:off x="6429388" y="1357298"/>
            <a:ext cx="27146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FFC000"/>
                </a:solidFill>
                <a:latin typeface="Comic Sans MS" pitchFamily="66" charset="0"/>
              </a:rPr>
              <a:t>Надо подождать пока выйдут другие пассажиры, потом войти.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971 L -0.09636 -0.08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92882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Повторим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55298" name="Picture 2" descr="http://img1.liveinternet.ru/images/attach/c/5/86/846/86846147_2045074_999275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3116"/>
            <a:ext cx="6148399" cy="3905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educima.com/dibujo-para-colorear-semaforo-dl19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084"/>
            <a:ext cx="4357750" cy="58579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3" name="Блок-схема: узел 2"/>
          <p:cNvSpPr/>
          <p:nvPr/>
        </p:nvSpPr>
        <p:spPr>
          <a:xfrm>
            <a:off x="6929454" y="1357298"/>
            <a:ext cx="1000132" cy="1000132"/>
          </a:xfrm>
          <a:prstGeom prst="flowChartConnector">
            <a:avLst/>
          </a:prstGeom>
          <a:solidFill>
            <a:srgbClr val="FFC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6858016" y="2928934"/>
            <a:ext cx="1071570" cy="928694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6929454" y="4286256"/>
            <a:ext cx="1000132" cy="928694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417638"/>
          </a:xfrm>
        </p:spPr>
        <p:txBody>
          <a:bodyPr/>
          <a:lstStyle/>
          <a:p>
            <a:r>
              <a:rPr lang="ru-RU" dirty="0" smtClean="0"/>
              <a:t>Расставь сигналы светофора!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9371E-6 L -0.50156 0.155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68363E-6 L -0.49358 -0.215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9639E-6 L -0.49757 -0.118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dts.tver.ru/TGS/dts/home.nsf/images/img-%D0%9F%D0%B5%D1%88%D0%B5%D1%85%D0%BE%D0%B4%D0%BD%D1%8B%D0%B9%20%D0%BF%D0%B5%D1%80%D0%B5%D1%85%D0%BE%D0%B4.jpg/$FILE/%D0%9F%D0%B5%D1%88%D0%B5%D1%85%D0%BE%D0%B4%D0%BD%D1%8B%D0%B9%20%D0%BF%D0%B5%D1%80%D0%B5%D1%85%D0%BE%D0%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3810000" cy="3810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Что означает этот знак?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602" name="Picture 2" descr="http://beacar.ru/uploads/posts/2012-10-18/v_sankt-peterburge_nedovolny_dorozhnoj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381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7290" y="6143644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Пешеходный переход</a:t>
            </a:r>
            <a:r>
              <a:rPr lang="ru-RU" sz="3200" dirty="0" smtClean="0"/>
              <a:t>!</a:t>
            </a:r>
            <a:endParaRPr lang="ru-RU" sz="3200" dirty="0"/>
          </a:p>
        </p:txBody>
      </p:sp>
      <p:pic>
        <p:nvPicPr>
          <p:cNvPr id="52230" name="Picture 6" descr="http://s44.radikal.ru/i106/0810/1c/f21648a9e8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57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aprom-image.s3.amazonaws.com/162752_w640_h640_536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7"/>
            <a:ext cx="3643338" cy="30003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означает этот знак?</a:t>
            </a:r>
            <a:endParaRPr lang="ru-RU" dirty="0"/>
          </a:p>
        </p:txBody>
      </p:sp>
      <p:pic>
        <p:nvPicPr>
          <p:cNvPr id="21506" name="Picture 2" descr="http://beacar.ru/uploads/posts/2012-10-18/v_sankt-peterburge_nedovolny_dorozhnoj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381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krasnova.ucoz.com/P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500858" cy="43577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www.tunnel.ru/userfiles/ck/images/3313/11._Polzujsya_podzemnym_perehodom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6-tub-ru.yandex.net/i?id=133301389-7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428736"/>
            <a:ext cx="3071834" cy="2928958"/>
          </a:xfrm>
          <a:prstGeom prst="rect">
            <a:avLst/>
          </a:prstGeom>
          <a:noFill/>
        </p:spPr>
      </p:pic>
      <p:pic>
        <p:nvPicPr>
          <p:cNvPr id="19458" name="Picture 2" descr="http://beacar.ru/uploads/posts/2012-10-18/v_sankt-peterburge_nedovolny_dorozhnoj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3810000" cy="42862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означает этот знак?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://www.deloru.ru/upload/iblock/470/470013c03f6f2e0704399990390d51e2_thumb_450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pic>
        <p:nvPicPr>
          <p:cNvPr id="6" name="Picture 7" descr="C:\Documents and Settings\Ирина\Рабочий стол\boys5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3000372"/>
            <a:ext cx="762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9"/>
          <p:cNvGrpSpPr>
            <a:grpSpLocks/>
          </p:cNvGrpSpPr>
          <p:nvPr/>
        </p:nvGrpSpPr>
        <p:grpSpPr bwMode="auto">
          <a:xfrm rot="21275667">
            <a:off x="36462" y="4106021"/>
            <a:ext cx="2281785" cy="881827"/>
            <a:chOff x="1218" y="1584"/>
            <a:chExt cx="4061" cy="2204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218" y="1584"/>
              <a:ext cx="4061" cy="2204"/>
              <a:chOff x="1218" y="1584"/>
              <a:chExt cx="4061" cy="2204"/>
            </a:xfrm>
          </p:grpSpPr>
          <p:sp>
            <p:nvSpPr>
              <p:cNvPr id="17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1474" y="1691"/>
                <a:ext cx="3758" cy="2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2"/>
              <p:cNvSpPr>
                <a:spLocks/>
              </p:cNvSpPr>
              <p:nvPr/>
            </p:nvSpPr>
            <p:spPr bwMode="auto">
              <a:xfrm>
                <a:off x="1218" y="1584"/>
                <a:ext cx="4061" cy="1819"/>
              </a:xfrm>
              <a:custGeom>
                <a:avLst/>
                <a:gdLst>
                  <a:gd name="T0" fmla="*/ 2147483647 w 441"/>
                  <a:gd name="T1" fmla="*/ 2147483647 h 202"/>
                  <a:gd name="T2" fmla="*/ 2147483647 w 441"/>
                  <a:gd name="T3" fmla="*/ 2147483647 h 202"/>
                  <a:gd name="T4" fmla="*/ 2147483647 w 441"/>
                  <a:gd name="T5" fmla="*/ 2147483647 h 202"/>
                  <a:gd name="T6" fmla="*/ 2147483647 w 441"/>
                  <a:gd name="T7" fmla="*/ 2147483647 h 202"/>
                  <a:gd name="T8" fmla="*/ 2147483647 w 441"/>
                  <a:gd name="T9" fmla="*/ 2147483647 h 202"/>
                  <a:gd name="T10" fmla="*/ 2147483647 w 441"/>
                  <a:gd name="T11" fmla="*/ 2147483647 h 202"/>
                  <a:gd name="T12" fmla="*/ 2147483647 w 441"/>
                  <a:gd name="T13" fmla="*/ 2147483647 h 202"/>
                  <a:gd name="T14" fmla="*/ 2147483647 w 441"/>
                  <a:gd name="T15" fmla="*/ 2147483647 h 202"/>
                  <a:gd name="T16" fmla="*/ 2147483647 w 441"/>
                  <a:gd name="T17" fmla="*/ 2147483647 h 20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1"/>
                  <a:gd name="T28" fmla="*/ 0 h 202"/>
                  <a:gd name="T29" fmla="*/ 441 w 441"/>
                  <a:gd name="T30" fmla="*/ 202 h 20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1" h="202">
                    <a:moveTo>
                      <a:pt x="21" y="98"/>
                    </a:moveTo>
                    <a:cubicBezTo>
                      <a:pt x="46" y="89"/>
                      <a:pt x="67" y="86"/>
                      <a:pt x="96" y="86"/>
                    </a:cubicBezTo>
                    <a:cubicBezTo>
                      <a:pt x="100" y="55"/>
                      <a:pt x="114" y="27"/>
                      <a:pt x="137" y="5"/>
                    </a:cubicBezTo>
                    <a:cubicBezTo>
                      <a:pt x="175" y="1"/>
                      <a:pt x="212" y="0"/>
                      <a:pt x="250" y="5"/>
                    </a:cubicBezTo>
                    <a:cubicBezTo>
                      <a:pt x="279" y="29"/>
                      <a:pt x="311" y="56"/>
                      <a:pt x="322" y="86"/>
                    </a:cubicBezTo>
                    <a:cubicBezTo>
                      <a:pt x="368" y="92"/>
                      <a:pt x="397" y="107"/>
                      <a:pt x="421" y="119"/>
                    </a:cubicBezTo>
                    <a:cubicBezTo>
                      <a:pt x="441" y="157"/>
                      <a:pt x="436" y="166"/>
                      <a:pt x="416" y="202"/>
                    </a:cubicBezTo>
                    <a:lnTo>
                      <a:pt x="16" y="202"/>
                    </a:lnTo>
                    <a:cubicBezTo>
                      <a:pt x="8" y="168"/>
                      <a:pt x="0" y="129"/>
                      <a:pt x="21" y="98"/>
                    </a:cubicBez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4058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Oval 14"/>
              <p:cNvSpPr>
                <a:spLocks noChangeArrowheads="1"/>
              </p:cNvSpPr>
              <p:nvPr/>
            </p:nvSpPr>
            <p:spPr bwMode="auto">
              <a:xfrm>
                <a:off x="1994" y="3072"/>
                <a:ext cx="717" cy="695"/>
              </a:xfrm>
              <a:prstGeom prst="ellipse">
                <a:avLst/>
              </a:prstGeom>
              <a:solidFill>
                <a:srgbClr val="3B3734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5"/>
              <p:cNvSpPr>
                <a:spLocks noEditPoints="1"/>
              </p:cNvSpPr>
              <p:nvPr/>
            </p:nvSpPr>
            <p:spPr bwMode="auto">
              <a:xfrm>
                <a:off x="2296" y="1728"/>
                <a:ext cx="1813" cy="624"/>
              </a:xfrm>
              <a:custGeom>
                <a:avLst/>
                <a:gdLst>
                  <a:gd name="T0" fmla="*/ 2147483647 w 183"/>
                  <a:gd name="T1" fmla="*/ 2147483647 h 68"/>
                  <a:gd name="T2" fmla="*/ 2147483647 w 183"/>
                  <a:gd name="T3" fmla="*/ 0 h 68"/>
                  <a:gd name="T4" fmla="*/ 2147483647 w 183"/>
                  <a:gd name="T5" fmla="*/ 2147483647 h 68"/>
                  <a:gd name="T6" fmla="*/ 0 w 183"/>
                  <a:gd name="T7" fmla="*/ 2147483647 h 68"/>
                  <a:gd name="T8" fmla="*/ 2147483647 w 183"/>
                  <a:gd name="T9" fmla="*/ 2147483647 h 68"/>
                  <a:gd name="T10" fmla="*/ 2147483647 w 183"/>
                  <a:gd name="T11" fmla="*/ 2147483647 h 68"/>
                  <a:gd name="T12" fmla="*/ 2147483647 w 183"/>
                  <a:gd name="T13" fmla="*/ 2147483647 h 68"/>
                  <a:gd name="T14" fmla="*/ 2147483647 w 183"/>
                  <a:gd name="T15" fmla="*/ 2147483647 h 68"/>
                  <a:gd name="T16" fmla="*/ 2147483647 w 183"/>
                  <a:gd name="T17" fmla="*/ 2147483647 h 68"/>
                  <a:gd name="T18" fmla="*/ 2147483647 w 183"/>
                  <a:gd name="T19" fmla="*/ 2147483647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3"/>
                  <a:gd name="T31" fmla="*/ 0 h 68"/>
                  <a:gd name="T32" fmla="*/ 183 w 183"/>
                  <a:gd name="T33" fmla="*/ 68 h 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3" h="68">
                    <a:moveTo>
                      <a:pt x="81" y="68"/>
                    </a:moveTo>
                    <a:lnTo>
                      <a:pt x="82" y="0"/>
                    </a:lnTo>
                    <a:cubicBezTo>
                      <a:pt x="51" y="1"/>
                      <a:pt x="42" y="2"/>
                      <a:pt x="28" y="8"/>
                    </a:cubicBezTo>
                    <a:cubicBezTo>
                      <a:pt x="13" y="22"/>
                      <a:pt x="1" y="43"/>
                      <a:pt x="0" y="68"/>
                    </a:cubicBezTo>
                    <a:lnTo>
                      <a:pt x="81" y="68"/>
                    </a:lnTo>
                    <a:close/>
                    <a:moveTo>
                      <a:pt x="98" y="1"/>
                    </a:moveTo>
                    <a:lnTo>
                      <a:pt x="98" y="68"/>
                    </a:lnTo>
                    <a:lnTo>
                      <a:pt x="183" y="67"/>
                    </a:lnTo>
                    <a:cubicBezTo>
                      <a:pt x="169" y="43"/>
                      <a:pt x="149" y="23"/>
                      <a:pt x="123" y="5"/>
                    </a:cubicBez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CCFFFF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6"/>
              <p:cNvSpPr>
                <a:spLocks noEditPoints="1"/>
              </p:cNvSpPr>
              <p:nvPr/>
            </p:nvSpPr>
            <p:spPr bwMode="auto">
              <a:xfrm>
                <a:off x="3356" y="2513"/>
                <a:ext cx="761" cy="687"/>
              </a:xfrm>
              <a:custGeom>
                <a:avLst/>
                <a:gdLst>
                  <a:gd name="T0" fmla="*/ 2147483647 w 87"/>
                  <a:gd name="T1" fmla="*/ 2147483647 h 81"/>
                  <a:gd name="T2" fmla="*/ 2147483647 w 87"/>
                  <a:gd name="T3" fmla="*/ 2147483647 h 81"/>
                  <a:gd name="T4" fmla="*/ 2147483647 w 87"/>
                  <a:gd name="T5" fmla="*/ 2147483647 h 81"/>
                  <a:gd name="T6" fmla="*/ 0 w 87"/>
                  <a:gd name="T7" fmla="*/ 2147483647 h 81"/>
                  <a:gd name="T8" fmla="*/ 2147483647 w 87"/>
                  <a:gd name="T9" fmla="*/ 2147483647 h 81"/>
                  <a:gd name="T10" fmla="*/ 2147483647 w 87"/>
                  <a:gd name="T11" fmla="*/ 2147483647 h 81"/>
                  <a:gd name="T12" fmla="*/ 2147483647 w 87"/>
                  <a:gd name="T13" fmla="*/ 2147483647 h 81"/>
                  <a:gd name="T14" fmla="*/ 2147483647 w 87"/>
                  <a:gd name="T15" fmla="*/ 2147483647 h 81"/>
                  <a:gd name="T16" fmla="*/ 2147483647 w 87"/>
                  <a:gd name="T17" fmla="*/ 2147483647 h 81"/>
                  <a:gd name="T18" fmla="*/ 2147483647 w 87"/>
                  <a:gd name="T19" fmla="*/ 2147483647 h 81"/>
                  <a:gd name="T20" fmla="*/ 2147483647 w 87"/>
                  <a:gd name="T21" fmla="*/ 2147483647 h 81"/>
                  <a:gd name="T22" fmla="*/ 2147483647 w 87"/>
                  <a:gd name="T23" fmla="*/ 2147483647 h 81"/>
                  <a:gd name="T24" fmla="*/ 2147483647 w 87"/>
                  <a:gd name="T25" fmla="*/ 2147483647 h 81"/>
                  <a:gd name="T26" fmla="*/ 2147483647 w 87"/>
                  <a:gd name="T27" fmla="*/ 2147483647 h 81"/>
                  <a:gd name="T28" fmla="*/ 2147483647 w 87"/>
                  <a:gd name="T29" fmla="*/ 2147483647 h 81"/>
                  <a:gd name="T30" fmla="*/ 2147483647 w 87"/>
                  <a:gd name="T31" fmla="*/ 2147483647 h 81"/>
                  <a:gd name="T32" fmla="*/ 2147483647 w 87"/>
                  <a:gd name="T33" fmla="*/ 2147483647 h 81"/>
                  <a:gd name="T34" fmla="*/ 2147483647 w 87"/>
                  <a:gd name="T35" fmla="*/ 2147483647 h 81"/>
                  <a:gd name="T36" fmla="*/ 2147483647 w 87"/>
                  <a:gd name="T37" fmla="*/ 2147483647 h 81"/>
                  <a:gd name="T38" fmla="*/ 2147483647 w 87"/>
                  <a:gd name="T39" fmla="*/ 2147483647 h 81"/>
                  <a:gd name="T40" fmla="*/ 2147483647 w 87"/>
                  <a:gd name="T41" fmla="*/ 2147483647 h 81"/>
                  <a:gd name="T42" fmla="*/ 2147483647 w 87"/>
                  <a:gd name="T43" fmla="*/ 2147483647 h 81"/>
                  <a:gd name="T44" fmla="*/ 2147483647 w 87"/>
                  <a:gd name="T45" fmla="*/ 2147483647 h 81"/>
                  <a:gd name="T46" fmla="*/ 2147483647 w 87"/>
                  <a:gd name="T47" fmla="*/ 2147483647 h 81"/>
                  <a:gd name="T48" fmla="*/ 2147483647 w 87"/>
                  <a:gd name="T49" fmla="*/ 2147483647 h 81"/>
                  <a:gd name="T50" fmla="*/ 2147483647 w 87"/>
                  <a:gd name="T51" fmla="*/ 2147483647 h 81"/>
                  <a:gd name="T52" fmla="*/ 2147483647 w 87"/>
                  <a:gd name="T53" fmla="*/ 2147483647 h 81"/>
                  <a:gd name="T54" fmla="*/ 2147483647 w 87"/>
                  <a:gd name="T55" fmla="*/ 2147483647 h 81"/>
                  <a:gd name="T56" fmla="*/ 2147483647 w 87"/>
                  <a:gd name="T57" fmla="*/ 2147483647 h 81"/>
                  <a:gd name="T58" fmla="*/ 2147483647 w 87"/>
                  <a:gd name="T59" fmla="*/ 2147483647 h 81"/>
                  <a:gd name="T60" fmla="*/ 2147483647 w 87"/>
                  <a:gd name="T61" fmla="*/ 0 h 81"/>
                  <a:gd name="T62" fmla="*/ 2147483647 w 87"/>
                  <a:gd name="T63" fmla="*/ 2147483647 h 81"/>
                  <a:gd name="T64" fmla="*/ 2147483647 w 87"/>
                  <a:gd name="T65" fmla="*/ 2147483647 h 81"/>
                  <a:gd name="T66" fmla="*/ 0 w 87"/>
                  <a:gd name="T67" fmla="*/ 2147483647 h 81"/>
                  <a:gd name="T68" fmla="*/ 0 w 87"/>
                  <a:gd name="T69" fmla="*/ 0 h 81"/>
                  <a:gd name="T70" fmla="*/ 2147483647 w 87"/>
                  <a:gd name="T71" fmla="*/ 0 h 81"/>
                  <a:gd name="T72" fmla="*/ 2147483647 w 87"/>
                  <a:gd name="T73" fmla="*/ 2147483647 h 81"/>
                  <a:gd name="T74" fmla="*/ 0 w 87"/>
                  <a:gd name="T75" fmla="*/ 2147483647 h 8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7"/>
                  <a:gd name="T115" fmla="*/ 0 h 81"/>
                  <a:gd name="T116" fmla="*/ 87 w 87"/>
                  <a:gd name="T117" fmla="*/ 81 h 8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7" h="81">
                    <a:moveTo>
                      <a:pt x="1" y="1"/>
                    </a:moveTo>
                    <a:lnTo>
                      <a:pt x="2" y="81"/>
                    </a:lnTo>
                    <a:lnTo>
                      <a:pt x="1" y="81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  <a:moveTo>
                      <a:pt x="1" y="81"/>
                    </a:moveTo>
                    <a:lnTo>
                      <a:pt x="1" y="81"/>
                    </a:lnTo>
                    <a:close/>
                    <a:moveTo>
                      <a:pt x="1" y="80"/>
                    </a:moveTo>
                    <a:lnTo>
                      <a:pt x="86" y="80"/>
                    </a:lnTo>
                    <a:lnTo>
                      <a:pt x="86" y="81"/>
                    </a:lnTo>
                    <a:lnTo>
                      <a:pt x="1" y="81"/>
                    </a:lnTo>
                    <a:lnTo>
                      <a:pt x="1" y="80"/>
                    </a:lnTo>
                    <a:close/>
                    <a:moveTo>
                      <a:pt x="87" y="81"/>
                    </a:moveTo>
                    <a:lnTo>
                      <a:pt x="87" y="81"/>
                    </a:lnTo>
                    <a:lnTo>
                      <a:pt x="86" y="81"/>
                    </a:lnTo>
                    <a:lnTo>
                      <a:pt x="87" y="81"/>
                    </a:lnTo>
                    <a:close/>
                    <a:moveTo>
                      <a:pt x="86" y="81"/>
                    </a:moveTo>
                    <a:lnTo>
                      <a:pt x="86" y="1"/>
                    </a:lnTo>
                    <a:lnTo>
                      <a:pt x="87" y="1"/>
                    </a:lnTo>
                    <a:lnTo>
                      <a:pt x="87" y="81"/>
                    </a:lnTo>
                    <a:lnTo>
                      <a:pt x="86" y="81"/>
                    </a:lnTo>
                    <a:close/>
                    <a:moveTo>
                      <a:pt x="87" y="1"/>
                    </a:moveTo>
                    <a:lnTo>
                      <a:pt x="87" y="1"/>
                    </a:lnTo>
                    <a:close/>
                    <a:moveTo>
                      <a:pt x="87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7" y="1"/>
                    </a:lnTo>
                    <a:lnTo>
                      <a:pt x="87" y="2"/>
                    </a:lnTo>
                    <a:close/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2544" y="2522"/>
                <a:ext cx="709" cy="678"/>
              </a:xfrm>
              <a:custGeom>
                <a:avLst/>
                <a:gdLst>
                  <a:gd name="T0" fmla="*/ 2147483647 w 81"/>
                  <a:gd name="T1" fmla="*/ 0 h 80"/>
                  <a:gd name="T2" fmla="*/ 2147483647 w 81"/>
                  <a:gd name="T3" fmla="*/ 2147483647 h 80"/>
                  <a:gd name="T4" fmla="*/ 2147483647 w 81"/>
                  <a:gd name="T5" fmla="*/ 0 h 80"/>
                  <a:gd name="T6" fmla="*/ 2147483647 w 81"/>
                  <a:gd name="T7" fmla="*/ 0 h 80"/>
                  <a:gd name="T8" fmla="*/ 2147483647 w 81"/>
                  <a:gd name="T9" fmla="*/ 2147483647 h 80"/>
                  <a:gd name="T10" fmla="*/ 2147483647 w 81"/>
                  <a:gd name="T11" fmla="*/ 0 h 80"/>
                  <a:gd name="T12" fmla="*/ 2147483647 w 81"/>
                  <a:gd name="T13" fmla="*/ 2147483647 h 80"/>
                  <a:gd name="T14" fmla="*/ 0 w 81"/>
                  <a:gd name="T15" fmla="*/ 0 h 80"/>
                  <a:gd name="T16" fmla="*/ 2147483647 w 81"/>
                  <a:gd name="T17" fmla="*/ 0 h 80"/>
                  <a:gd name="T18" fmla="*/ 2147483647 w 81"/>
                  <a:gd name="T19" fmla="*/ 0 h 80"/>
                  <a:gd name="T20" fmla="*/ 0 w 81"/>
                  <a:gd name="T21" fmla="*/ 2147483647 h 80"/>
                  <a:gd name="T22" fmla="*/ 2147483647 w 81"/>
                  <a:gd name="T23" fmla="*/ 0 h 80"/>
                  <a:gd name="T24" fmla="*/ 0 w 81"/>
                  <a:gd name="T25" fmla="*/ 2147483647 h 80"/>
                  <a:gd name="T26" fmla="*/ 2147483647 w 81"/>
                  <a:gd name="T27" fmla="*/ 2147483647 h 80"/>
                  <a:gd name="T28" fmla="*/ 2147483647 w 81"/>
                  <a:gd name="T29" fmla="*/ 2147483647 h 80"/>
                  <a:gd name="T30" fmla="*/ 2147483647 w 81"/>
                  <a:gd name="T31" fmla="*/ 2147483647 h 80"/>
                  <a:gd name="T32" fmla="*/ 2147483647 w 81"/>
                  <a:gd name="T33" fmla="*/ 2147483647 h 80"/>
                  <a:gd name="T34" fmla="*/ 2147483647 w 81"/>
                  <a:gd name="T35" fmla="*/ 2147483647 h 80"/>
                  <a:gd name="T36" fmla="*/ 2147483647 w 81"/>
                  <a:gd name="T37" fmla="*/ 2147483647 h 80"/>
                  <a:gd name="T38" fmla="*/ 2147483647 w 81"/>
                  <a:gd name="T39" fmla="*/ 2147483647 h 80"/>
                  <a:gd name="T40" fmla="*/ 2147483647 w 81"/>
                  <a:gd name="T41" fmla="*/ 2147483647 h 80"/>
                  <a:gd name="T42" fmla="*/ 2147483647 w 81"/>
                  <a:gd name="T43" fmla="*/ 2147483647 h 80"/>
                  <a:gd name="T44" fmla="*/ 2147483647 w 81"/>
                  <a:gd name="T45" fmla="*/ 2147483647 h 80"/>
                  <a:gd name="T46" fmla="*/ 2147483647 w 81"/>
                  <a:gd name="T47" fmla="*/ 2147483647 h 80"/>
                  <a:gd name="T48" fmla="*/ 2147483647 w 81"/>
                  <a:gd name="T49" fmla="*/ 2147483647 h 80"/>
                  <a:gd name="T50" fmla="*/ 2147483647 w 81"/>
                  <a:gd name="T51" fmla="*/ 2147483647 h 80"/>
                  <a:gd name="T52" fmla="*/ 2147483647 w 81"/>
                  <a:gd name="T53" fmla="*/ 2147483647 h 80"/>
                  <a:gd name="T54" fmla="*/ 2147483647 w 81"/>
                  <a:gd name="T55" fmla="*/ 2147483647 h 80"/>
                  <a:gd name="T56" fmla="*/ 2147483647 w 81"/>
                  <a:gd name="T57" fmla="*/ 2147483647 h 80"/>
                  <a:gd name="T58" fmla="*/ 2147483647 w 81"/>
                  <a:gd name="T59" fmla="*/ 2147483647 h 80"/>
                  <a:gd name="T60" fmla="*/ 2147483647 w 81"/>
                  <a:gd name="T61" fmla="*/ 2147483647 h 80"/>
                  <a:gd name="T62" fmla="*/ 2147483647 w 81"/>
                  <a:gd name="T63" fmla="*/ 2147483647 h 80"/>
                  <a:gd name="T64" fmla="*/ 2147483647 w 81"/>
                  <a:gd name="T65" fmla="*/ 2147483647 h 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0"/>
                  <a:gd name="T101" fmla="*/ 81 w 81"/>
                  <a:gd name="T102" fmla="*/ 80 h 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0">
                    <a:moveTo>
                      <a:pt x="80" y="80"/>
                    </a:moveTo>
                    <a:lnTo>
                      <a:pt x="80" y="0"/>
                    </a:lnTo>
                    <a:lnTo>
                      <a:pt x="81" y="0"/>
                    </a:lnTo>
                    <a:lnTo>
                      <a:pt x="81" y="80"/>
                    </a:lnTo>
                    <a:lnTo>
                      <a:pt x="80" y="80"/>
                    </a:lnTo>
                    <a:close/>
                    <a:moveTo>
                      <a:pt x="80" y="0"/>
                    </a:moveTo>
                    <a:lnTo>
                      <a:pt x="81" y="0"/>
                    </a:lnTo>
                    <a:lnTo>
                      <a:pt x="80" y="0"/>
                    </a:lnTo>
                    <a:close/>
                    <a:moveTo>
                      <a:pt x="8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80" y="0"/>
                    </a:lnTo>
                    <a:lnTo>
                      <a:pt x="80" y="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  <a:moveTo>
                      <a:pt x="1" y="0"/>
                    </a:moveTo>
                    <a:lnTo>
                      <a:pt x="1" y="48"/>
                    </a:lnTo>
                    <a:lnTo>
                      <a:pt x="0" y="48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1" y="49"/>
                    </a:move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9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1" y="47"/>
                    </a:lnTo>
                    <a:close/>
                    <a:moveTo>
                      <a:pt x="1" y="47"/>
                    </a:moveTo>
                    <a:cubicBezTo>
                      <a:pt x="4" y="48"/>
                      <a:pt x="7" y="48"/>
                      <a:pt x="10" y="49"/>
                    </a:cubicBezTo>
                    <a:lnTo>
                      <a:pt x="9" y="50"/>
                    </a:lnTo>
                    <a:cubicBezTo>
                      <a:pt x="7" y="49"/>
                      <a:pt x="4" y="49"/>
                      <a:pt x="1" y="49"/>
                    </a:cubicBezTo>
                    <a:lnTo>
                      <a:pt x="1" y="47"/>
                    </a:lnTo>
                    <a:close/>
                    <a:moveTo>
                      <a:pt x="10" y="49"/>
                    </a:moveTo>
                    <a:cubicBezTo>
                      <a:pt x="12" y="49"/>
                      <a:pt x="15" y="50"/>
                      <a:pt x="18" y="51"/>
                    </a:cubicBezTo>
                    <a:lnTo>
                      <a:pt x="17" y="52"/>
                    </a:lnTo>
                    <a:cubicBezTo>
                      <a:pt x="15" y="51"/>
                      <a:pt x="12" y="51"/>
                      <a:pt x="9" y="50"/>
                    </a:cubicBezTo>
                    <a:lnTo>
                      <a:pt x="10" y="49"/>
                    </a:lnTo>
                    <a:close/>
                    <a:moveTo>
                      <a:pt x="18" y="51"/>
                    </a:moveTo>
                    <a:cubicBezTo>
                      <a:pt x="31" y="56"/>
                      <a:pt x="42" y="66"/>
                      <a:pt x="48" y="80"/>
                    </a:cubicBezTo>
                    <a:lnTo>
                      <a:pt x="47" y="80"/>
                    </a:lnTo>
                    <a:cubicBezTo>
                      <a:pt x="41" y="66"/>
                      <a:pt x="31" y="57"/>
                      <a:pt x="17" y="52"/>
                    </a:cubicBezTo>
                    <a:lnTo>
                      <a:pt x="18" y="51"/>
                    </a:lnTo>
                    <a:close/>
                    <a:moveTo>
                      <a:pt x="47" y="80"/>
                    </a:moveTo>
                    <a:lnTo>
                      <a:pt x="47" y="80"/>
                    </a:lnTo>
                    <a:close/>
                    <a:moveTo>
                      <a:pt x="47" y="79"/>
                    </a:moveTo>
                    <a:lnTo>
                      <a:pt x="81" y="79"/>
                    </a:lnTo>
                    <a:lnTo>
                      <a:pt x="81" y="80"/>
                    </a:lnTo>
                    <a:lnTo>
                      <a:pt x="47" y="80"/>
                    </a:lnTo>
                    <a:lnTo>
                      <a:pt x="47" y="79"/>
                    </a:lnTo>
                    <a:close/>
                    <a:moveTo>
                      <a:pt x="81" y="80"/>
                    </a:moveTo>
                    <a:lnTo>
                      <a:pt x="81" y="80"/>
                    </a:lnTo>
                    <a:close/>
                  </a:path>
                </a:pathLst>
              </a:custGeom>
              <a:solidFill>
                <a:srgbClr val="242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8"/>
              <p:cNvSpPr>
                <a:spLocks/>
              </p:cNvSpPr>
              <p:nvPr/>
            </p:nvSpPr>
            <p:spPr bwMode="auto">
              <a:xfrm>
                <a:off x="5034" y="2640"/>
                <a:ext cx="208" cy="336"/>
              </a:xfrm>
              <a:custGeom>
                <a:avLst/>
                <a:gdLst>
                  <a:gd name="T0" fmla="*/ 2147483647 w 10"/>
                  <a:gd name="T1" fmla="*/ 2147483647 h 19"/>
                  <a:gd name="T2" fmla="*/ 0 w 10"/>
                  <a:gd name="T3" fmla="*/ 0 h 19"/>
                  <a:gd name="T4" fmla="*/ 2147483647 w 10"/>
                  <a:gd name="T5" fmla="*/ 2147483647 h 19"/>
                  <a:gd name="T6" fmla="*/ 2147483647 w 10"/>
                  <a:gd name="T7" fmla="*/ 2147483647 h 19"/>
                  <a:gd name="T8" fmla="*/ 2147483647 w 10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0" y="0"/>
                    </a:lnTo>
                    <a:cubicBezTo>
                      <a:pt x="6" y="2"/>
                      <a:pt x="10" y="7"/>
                      <a:pt x="10" y="13"/>
                    </a:cubicBezTo>
                    <a:cubicBezTo>
                      <a:pt x="10" y="15"/>
                      <a:pt x="10" y="17"/>
                      <a:pt x="9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19"/>
              <p:cNvSpPr>
                <a:spLocks/>
              </p:cNvSpPr>
              <p:nvPr/>
            </p:nvSpPr>
            <p:spPr bwMode="auto">
              <a:xfrm>
                <a:off x="1344" y="2448"/>
                <a:ext cx="99" cy="192"/>
              </a:xfrm>
              <a:custGeom>
                <a:avLst/>
                <a:gdLst>
                  <a:gd name="T0" fmla="*/ 2147483647 w 10"/>
                  <a:gd name="T1" fmla="*/ 2147483647 h 19"/>
                  <a:gd name="T2" fmla="*/ 2147483647 w 10"/>
                  <a:gd name="T3" fmla="*/ 0 h 19"/>
                  <a:gd name="T4" fmla="*/ 0 w 10"/>
                  <a:gd name="T5" fmla="*/ 2147483647 h 19"/>
                  <a:gd name="T6" fmla="*/ 2147483647 w 10"/>
                  <a:gd name="T7" fmla="*/ 2147483647 h 19"/>
                  <a:gd name="T8" fmla="*/ 2147483647 w 10"/>
                  <a:gd name="T9" fmla="*/ 2147483647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5" y="10"/>
                    </a:moveTo>
                    <a:lnTo>
                      <a:pt x="10" y="0"/>
                    </a:lnTo>
                    <a:cubicBezTo>
                      <a:pt x="4" y="2"/>
                      <a:pt x="0" y="7"/>
                      <a:pt x="0" y="13"/>
                    </a:cubicBezTo>
                    <a:cubicBezTo>
                      <a:pt x="0" y="15"/>
                      <a:pt x="1" y="17"/>
                      <a:pt x="2" y="19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Oval 20"/>
              <p:cNvSpPr>
                <a:spLocks noChangeArrowheads="1"/>
              </p:cNvSpPr>
              <p:nvPr/>
            </p:nvSpPr>
            <p:spPr bwMode="auto">
              <a:xfrm>
                <a:off x="1964" y="2592"/>
                <a:ext cx="114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Oval 21"/>
              <p:cNvSpPr>
                <a:spLocks noChangeArrowheads="1"/>
              </p:cNvSpPr>
              <p:nvPr/>
            </p:nvSpPr>
            <p:spPr bwMode="auto">
              <a:xfrm>
                <a:off x="4556" y="2592"/>
                <a:ext cx="123" cy="68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>
              <a:off x="2146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>
              <a:off x="4210" y="3216"/>
              <a:ext cx="446" cy="432"/>
            </a:xfrm>
            <a:prstGeom prst="flowChartOr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8" name="Picture 5" descr="C:\Documents and Settings\Ирина\Рабочий стол\47_md4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928934"/>
            <a:ext cx="609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000100" y="357166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Надземный пешеходный переход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mperia-auto.ru/assets/images/adjk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47725"/>
            <a:ext cx="9144000" cy="6010275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5929322" y="1643050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" action="ppaction://noaction">
                  <a:snd r:embed="rId3" name="applause.wav"/>
                </a:hlinkClick>
              </a:rPr>
              <a:t>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500166" y="2071678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" action="ppaction://noaction">
                  <a:snd r:embed="rId3" name="applause.wav"/>
                </a:hlinkClick>
              </a:rPr>
              <a:t>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857488" y="1285860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" action="ppaction://noaction">
                  <a:snd r:embed="rId4" name="hammer.wav"/>
                </a:hlinkClick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58214" y="2428868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" action="ppaction://noaction">
                  <a:snd r:embed="rId4" name="hammer.wav"/>
                </a:hlinkClick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072066" y="2214554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" action="ppaction://noaction">
                  <a:snd r:embed="rId3" name="applause.wav"/>
                </a:hlinkClick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86050" y="3786190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" action="ppaction://noaction">
                  <a:snd r:embed="rId4" name="hammer.wav"/>
                </a:hlinkClick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929190" y="4643446"/>
            <a:ext cx="357190" cy="357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hlinkClick r:id="" action="ppaction://noaction">
                  <a:snd r:embed="rId4" name="hammer.wav"/>
                </a:hlinkClick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/>
          <a:lstStyle/>
          <a:p>
            <a:pPr algn="ctr"/>
            <a:r>
              <a:rPr lang="ru-RU" dirty="0" smtClean="0"/>
              <a:t>Кто соблюдает правила?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datas/okruzhajuschij-mir/Opasnye-mesta/0008-008-Kakie-pravila-narushili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59293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5715016"/>
            <a:ext cx="6429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Около проезжей части играть, друзья, опасно!!!</a:t>
            </a:r>
            <a:endParaRPr lang="ru-R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bdd.do.am/_nw/2/11445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4286280"/>
          </a:xfrm>
          <a:prstGeom prst="rect">
            <a:avLst/>
          </a:prstGeom>
          <a:noFill/>
        </p:spPr>
      </p:pic>
      <p:pic>
        <p:nvPicPr>
          <p:cNvPr id="3" name="Picture 12" descr="CRCTR3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5857884" y="1785926"/>
            <a:ext cx="103788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Какое правило нарушено?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894" y="5357826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Велосипедистам не следует устраивать гонки на проезжей части и на тротуарах</a:t>
            </a: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9.62072E-7 L -0.38646 0.061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57224" y="274638"/>
            <a:ext cx="771530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http://smdetsad8.rusedu.net/gallery/1735/0026-026-Detjam-znat-polozheno-Pravila-dorozh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52149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428868"/>
            <a:ext cx="557216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r>
              <a:rPr lang="ru-RU" sz="2800" b="1" dirty="0" smtClean="0">
                <a:cs typeface="Narkisim" pitchFamily="34" charset="-79"/>
              </a:rPr>
              <a:t>На столбе висят три глаза,</a:t>
            </a:r>
            <a:br>
              <a:rPr lang="ru-RU" sz="2800" b="1" dirty="0" smtClean="0">
                <a:cs typeface="Narkisim" pitchFamily="34" charset="-79"/>
              </a:rPr>
            </a:br>
            <a:r>
              <a:rPr lang="ru-RU" sz="2800" b="1" dirty="0" smtClean="0">
                <a:cs typeface="Narkisim" pitchFamily="34" charset="-79"/>
              </a:rPr>
              <a:t>Мы его узнали сразу.</a:t>
            </a:r>
            <a:br>
              <a:rPr lang="ru-RU" sz="2800" b="1" dirty="0" smtClean="0">
                <a:cs typeface="Narkisim" pitchFamily="34" charset="-79"/>
              </a:rPr>
            </a:br>
            <a:r>
              <a:rPr lang="ru-RU" sz="2800" b="1" dirty="0" smtClean="0">
                <a:cs typeface="Narkisim" pitchFamily="34" charset="-79"/>
              </a:rPr>
              <a:t>Каждый глаз, когда горит,</a:t>
            </a:r>
            <a:br>
              <a:rPr lang="ru-RU" sz="2800" b="1" dirty="0" smtClean="0">
                <a:cs typeface="Narkisim" pitchFamily="34" charset="-79"/>
              </a:rPr>
            </a:br>
            <a:r>
              <a:rPr lang="ru-RU" sz="2800" b="1" dirty="0" smtClean="0">
                <a:cs typeface="Narkisim" pitchFamily="34" charset="-79"/>
              </a:rPr>
              <a:t>Нам команды говорит:</a:t>
            </a:r>
            <a:br>
              <a:rPr lang="ru-RU" sz="2800" b="1" dirty="0" smtClean="0">
                <a:cs typeface="Narkisim" pitchFamily="34" charset="-79"/>
              </a:rPr>
            </a:br>
            <a:r>
              <a:rPr lang="ru-RU" sz="2800" b="1" dirty="0" smtClean="0">
                <a:cs typeface="Narkisim" pitchFamily="34" charset="-79"/>
              </a:rPr>
              <a:t>Кто куда поехать может,</a:t>
            </a:r>
            <a:br>
              <a:rPr lang="ru-RU" sz="2800" b="1" dirty="0" smtClean="0">
                <a:cs typeface="Narkisim" pitchFamily="34" charset="-79"/>
              </a:rPr>
            </a:br>
            <a:r>
              <a:rPr lang="ru-RU" sz="2800" b="1" dirty="0" smtClean="0">
                <a:cs typeface="Narkisim" pitchFamily="34" charset="-79"/>
              </a:rPr>
              <a:t>Кто идет, а кто стоит</a:t>
            </a:r>
            <a:r>
              <a:rPr lang="ru-RU" b="1" dirty="0" smtClean="0">
                <a:cs typeface="Narkisim" pitchFamily="34" charset="-79"/>
              </a:rPr>
              <a:t>.</a:t>
            </a:r>
            <a:endParaRPr lang="ru-RU" b="1" dirty="0">
              <a:cs typeface="Narkisim" pitchFamily="34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85728"/>
            <a:ext cx="62151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Отгадайте!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print"/>
          <a:stretch>
            <a:fillRect/>
          </a:stretch>
        </p:blipFill>
        <p:spPr>
          <a:xfrm>
            <a:off x="7858148" y="5786454"/>
            <a:ext cx="304800" cy="304800"/>
          </a:xfrm>
          <a:prstGeom prst="rect">
            <a:avLst/>
          </a:prstGeom>
        </p:spPr>
      </p:pic>
      <p:sp>
        <p:nvSpPr>
          <p:cNvPr id="29698" name="AutoShape 2" descr="http://www.puzzleit.ru/files/puzzles/49/49410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://www.puzzleit.ru/files/puzzles/49/49410/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2143140" cy="42148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kuznetsova69.rusedu.net/gallery/2874/v01_06_1200_1706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apa-vlad.narod.ru/data/chelovek/PDD-Svetofor.files/0001-001-Pravila-dorozhnogo-dvizhenija-dlja-dete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42852"/>
            <a:ext cx="85011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  этом месте перекресток. 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Осторожен здесь ты будь!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Светофор всегда поможет обезопасить путь!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6086" name="Picture 6" descr="http://y-rulim.info/images/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pic>
        <p:nvPicPr>
          <p:cNvPr id="8" name="Picture 4" descr="http://seoonly.ru/wp-content/uploads/2011/08/postovoyt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85992"/>
            <a:ext cx="2000264" cy="25717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Если светофора нет, то нам поможет на дороге главный человек! (постовой – полицейский).</a:t>
            </a:r>
            <a:endParaRPr lang="ru-RU" sz="2400" b="1" dirty="0"/>
          </a:p>
        </p:txBody>
      </p:sp>
      <p:pic>
        <p:nvPicPr>
          <p:cNvPr id="11" name="Picture 7" descr="C:\Documents and Settings\Ирина\Рабочий стол\boys5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72008"/>
            <a:ext cx="762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Documents and Settings\Ирина\Рабочий стол\boys5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038725"/>
            <a:ext cx="990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Documents and Settings\Ирина\Рабочий стол\boys9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357298"/>
            <a:ext cx="91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Documents and Settings\Ирина\Рабочий стол\t4019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643314"/>
            <a:ext cx="221457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ews.nikcity.com/storage/images/2012_06/42960_1_600x53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Переходить дорогу надо только по пешеходному переходу – «зебре»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10" descr="AG00222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5445" flipH="1">
            <a:off x="8544594" y="4445620"/>
            <a:ext cx="1656337" cy="210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2.45143E-6 L -1.04479 -0.007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iki.iteach.ru/images/c/c5/Dou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1064</TotalTime>
  <Words>186</Words>
  <Application>Microsoft Office PowerPoint</Application>
  <PresentationFormat>Экран (4:3)</PresentationFormat>
  <Paragraphs>35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Мультимедийная игра «Правила на дороге»</vt:lpstr>
      <vt:lpstr>Слайд 2</vt:lpstr>
      <vt:lpstr>Слайд 3</vt:lpstr>
      <vt:lpstr>Слайд 4</vt:lpstr>
      <vt:lpstr>Слайд 5</vt:lpstr>
      <vt:lpstr>Слайд 6</vt:lpstr>
      <vt:lpstr>Слайд 7</vt:lpstr>
      <vt:lpstr>Переходить дорогу надо только по пешеходному переходу – «зебре»</vt:lpstr>
      <vt:lpstr>Слайд 9</vt:lpstr>
      <vt:lpstr>Слайд 10</vt:lpstr>
      <vt:lpstr>Слайд 11</vt:lpstr>
      <vt:lpstr>Слайд 12</vt:lpstr>
      <vt:lpstr>Слайд 13</vt:lpstr>
      <vt:lpstr>Слайд 14</vt:lpstr>
      <vt:lpstr>Повторим</vt:lpstr>
      <vt:lpstr>Расставь сигналы светофора!</vt:lpstr>
      <vt:lpstr>Что означает этот знак?</vt:lpstr>
      <vt:lpstr>Слайд 18</vt:lpstr>
      <vt:lpstr>Что означает этот знак?</vt:lpstr>
      <vt:lpstr>Слайд 20</vt:lpstr>
      <vt:lpstr>Что означает этот знак?</vt:lpstr>
      <vt:lpstr>Слайд 22</vt:lpstr>
      <vt:lpstr>Кто соблюдает правила?</vt:lpstr>
      <vt:lpstr>Слайд 24</vt:lpstr>
      <vt:lpstr>Какое правило нарушено?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Артём</cp:lastModifiedBy>
  <cp:revision>106</cp:revision>
  <dcterms:created xsi:type="dcterms:W3CDTF">2013-01-31T18:06:23Z</dcterms:created>
  <dcterms:modified xsi:type="dcterms:W3CDTF">2015-11-05T14:29:30Z</dcterms:modified>
</cp:coreProperties>
</file>